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425" r:id="rId5"/>
    <p:sldId id="427" r:id="rId6"/>
    <p:sldId id="428" r:id="rId7"/>
  </p:sldIdLst>
  <p:sldSz cx="13442950" cy="7561263"/>
  <p:notesSz cx="6735763" cy="9866313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de-DE"/>
    </a:defPPr>
    <a:lvl1pPr marL="0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6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2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08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4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79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16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2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87" algn="l" defTabSz="104287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5782EE93-2F72-41B2-8EAA-63CAD61B254F}">
          <p14:sldIdLst>
            <p14:sldId id="425"/>
            <p14:sldId id="427"/>
            <p14:sldId id="42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orinna Reuter" initials="CR" lastIdx="8" clrIdx="0"/>
  <p:cmAuthor id="1" name="Sanchez Coullaut, Antonio" initials="SCA" lastIdx="2" clrIdx="1"/>
  <p:cmAuthor id="2" name="Sabine Kempe" initials="SK" lastIdx="1" clrIdx="2">
    <p:extLst>
      <p:ext uri="{19B8F6BF-5375-455C-9EA6-DF929625EA0E}">
        <p15:presenceInfo xmlns:p15="http://schemas.microsoft.com/office/powerpoint/2012/main" userId="Sabine Kemp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939598"/>
    <a:srgbClr val="EF3D23"/>
    <a:srgbClr val="F2F2F2"/>
    <a:srgbClr val="EC7504"/>
    <a:srgbClr val="D9DEDE"/>
    <a:srgbClr val="A1A8A9"/>
    <a:srgbClr val="9ADEFB"/>
    <a:srgbClr val="67C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46" autoAdjust="0"/>
    <p:restoredTop sz="94664" autoAdjust="0"/>
  </p:normalViewPr>
  <p:slideViewPr>
    <p:cSldViewPr>
      <p:cViewPr>
        <p:scale>
          <a:sx n="125" d="100"/>
          <a:sy n="125" d="100"/>
        </p:scale>
        <p:origin x="852" y="6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98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1B6FD-0BBB-4754-8B9C-0A6EDE51E891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00A26-9B64-4D0D-88A3-167CB73D5F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59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8A0D7-252F-40C0-BD56-2D5A14C3EC6D}" type="datetimeFigureOut">
              <a:rPr lang="de-DE" smtClean="0"/>
              <a:pPr/>
              <a:t>28.04.2017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931DB3-9A38-4F3A-AA6E-DC5EB6B484A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0962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4239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1358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8477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597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716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836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54" algn="l" defTabSz="914239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_a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210543"/>
            <a:ext cx="13442950" cy="53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platzhalt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850427" y="2701156"/>
            <a:ext cx="11766550" cy="576064"/>
          </a:xfrm>
          <a:prstGeom prst="rect">
            <a:avLst/>
          </a:prstGeom>
        </p:spPr>
        <p:txBody>
          <a:bodyPr lIns="35994" tIns="0" rIns="35994" bIns="0"/>
          <a:lstStyle>
            <a:lvl1pPr marL="0" indent="0" algn="ctr">
              <a:buNone/>
              <a:defRPr sz="37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title</a:t>
            </a:r>
          </a:p>
        </p:txBody>
      </p:sp>
      <p:sp>
        <p:nvSpPr>
          <p:cNvPr id="12" name="Textplatzhalter 41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491954"/>
            <a:ext cx="11766550" cy="7207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de-DE" dirty="0" err="1"/>
              <a:t>subtitle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259" y="1031132"/>
            <a:ext cx="2268433" cy="11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12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2_blue_content text_with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platzhalter 28"/>
          <p:cNvSpPr>
            <a:spLocks noGrp="1"/>
          </p:cNvSpPr>
          <p:nvPr>
            <p:ph type="body" sz="quarter" idx="10" hasCustomPrompt="1"/>
          </p:nvPr>
        </p:nvSpPr>
        <p:spPr>
          <a:xfrm>
            <a:off x="838191" y="1620839"/>
            <a:ext cx="11766573" cy="5759772"/>
          </a:xfrm>
          <a:prstGeom prst="rect">
            <a:avLst/>
          </a:prstGeom>
        </p:spPr>
        <p:txBody>
          <a:bodyPr lIns="0" tIns="0" rIns="0" bIns="0"/>
          <a:lstStyle>
            <a:lvl1pPr marL="342908" marR="0" indent="-342908" algn="l" defTabSz="1042896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495353"/>
                </a:solidFill>
                <a:latin typeface="+mn-lt"/>
              </a:defRPr>
            </a:lvl1pPr>
            <a:lvl2pPr marL="807205" marR="0" indent="-285756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sz="1400"/>
            </a:lvl2pPr>
          </a:lstStyle>
          <a:p>
            <a:pPr lvl="0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consectetuer</a:t>
            </a:r>
            <a:r>
              <a:rPr lang="de-DE" dirty="0"/>
              <a:t> </a:t>
            </a:r>
            <a:r>
              <a:rPr lang="de-DE" dirty="0" err="1"/>
              <a:t>adipiscing</a:t>
            </a:r>
            <a:r>
              <a:rPr lang="de-DE" dirty="0"/>
              <a:t> </a:t>
            </a:r>
            <a:r>
              <a:rPr lang="de-DE" dirty="0" err="1"/>
              <a:t>elit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commodo </a:t>
            </a:r>
            <a:r>
              <a:rPr lang="de-DE" dirty="0" err="1"/>
              <a:t>ligula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. 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r>
              <a:rPr lang="de-DE" dirty="0"/>
              <a:t> et </a:t>
            </a:r>
            <a:r>
              <a:rPr lang="de-DE" dirty="0" err="1"/>
              <a:t>magnis</a:t>
            </a:r>
            <a:r>
              <a:rPr lang="de-DE" dirty="0"/>
              <a:t> </a:t>
            </a:r>
            <a:r>
              <a:rPr lang="de-DE" dirty="0" err="1"/>
              <a:t>dis</a:t>
            </a:r>
            <a:r>
              <a:rPr lang="de-DE" dirty="0"/>
              <a:t> </a:t>
            </a:r>
            <a:r>
              <a:rPr lang="de-DE" dirty="0" err="1"/>
              <a:t>parturient</a:t>
            </a:r>
            <a:r>
              <a:rPr lang="de-DE" dirty="0"/>
              <a:t> </a:t>
            </a:r>
            <a:r>
              <a:rPr lang="de-DE" dirty="0" err="1"/>
              <a:t>montes</a:t>
            </a:r>
            <a:r>
              <a:rPr lang="de-DE" dirty="0"/>
              <a:t>, </a:t>
            </a:r>
            <a:r>
              <a:rPr lang="de-DE" dirty="0" err="1"/>
              <a:t>nascetur</a:t>
            </a:r>
            <a:r>
              <a:rPr lang="de-DE" dirty="0"/>
              <a:t> </a:t>
            </a:r>
            <a:r>
              <a:rPr lang="de-DE" dirty="0" err="1"/>
              <a:t>ridiculus</a:t>
            </a:r>
            <a:r>
              <a:rPr lang="de-DE" dirty="0"/>
              <a:t> </a:t>
            </a:r>
            <a:r>
              <a:rPr lang="de-DE" dirty="0" err="1"/>
              <a:t>mus</a:t>
            </a:r>
            <a:r>
              <a:rPr lang="de-DE" dirty="0"/>
              <a:t>.</a:t>
            </a:r>
          </a:p>
          <a:p>
            <a:pPr lvl="0"/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quam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, </a:t>
            </a:r>
            <a:r>
              <a:rPr lang="de-DE" dirty="0" err="1"/>
              <a:t>ultricies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pellentesque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, </a:t>
            </a:r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r>
              <a:rPr lang="de-DE" dirty="0"/>
              <a:t>. </a:t>
            </a:r>
            <a:r>
              <a:rPr lang="de-DE" dirty="0" err="1"/>
              <a:t>Nulla</a:t>
            </a:r>
            <a:r>
              <a:rPr lang="de-DE" dirty="0"/>
              <a:t>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. </a:t>
            </a:r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aliquet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, </a:t>
            </a:r>
            <a:r>
              <a:rPr lang="de-DE" dirty="0" err="1"/>
              <a:t>arcu</a:t>
            </a:r>
            <a:r>
              <a:rPr lang="de-DE" dirty="0"/>
              <a:t>. In </a:t>
            </a:r>
            <a:r>
              <a:rPr lang="de-DE" dirty="0" err="1"/>
              <a:t>enim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rhoncus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, </a:t>
            </a:r>
            <a:r>
              <a:rPr lang="de-DE" dirty="0" err="1"/>
              <a:t>imperdiet</a:t>
            </a:r>
            <a:r>
              <a:rPr lang="de-DE" dirty="0"/>
              <a:t> a, </a:t>
            </a:r>
            <a:r>
              <a:rPr lang="de-DE" dirty="0" err="1"/>
              <a:t>venenatis</a:t>
            </a:r>
            <a:r>
              <a:rPr lang="de-DE" dirty="0"/>
              <a:t> </a:t>
            </a:r>
            <a:r>
              <a:rPr lang="de-DE" dirty="0" err="1"/>
              <a:t>vitae</a:t>
            </a:r>
            <a:r>
              <a:rPr lang="de-DE" dirty="0"/>
              <a:t>, </a:t>
            </a:r>
            <a:r>
              <a:rPr lang="de-DE" dirty="0" err="1"/>
              <a:t>justo</a:t>
            </a:r>
            <a:r>
              <a:rPr lang="de-DE" dirty="0"/>
              <a:t>. </a:t>
            </a:r>
            <a:r>
              <a:rPr lang="de-DE" dirty="0" err="1"/>
              <a:t>Nullam</a:t>
            </a:r>
            <a:r>
              <a:rPr lang="de-DE" dirty="0"/>
              <a:t> </a:t>
            </a:r>
            <a:r>
              <a:rPr lang="de-DE" dirty="0" err="1"/>
              <a:t>dictum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mollis</a:t>
            </a:r>
            <a:r>
              <a:rPr lang="de-DE" dirty="0"/>
              <a:t> </a:t>
            </a:r>
            <a:r>
              <a:rPr lang="de-DE" dirty="0" err="1"/>
              <a:t>pretium</a:t>
            </a:r>
            <a:r>
              <a:rPr lang="de-DE" dirty="0"/>
              <a:t>. 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r>
              <a:rPr lang="de-DE" dirty="0"/>
              <a:t>. </a:t>
            </a:r>
          </a:p>
          <a:p>
            <a:pPr marL="521448" marR="0" lvl="1" indent="0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 dirty="0"/>
              <a:t>   </a:t>
            </a:r>
          </a:p>
          <a:p>
            <a:pPr lvl="1"/>
            <a:endParaRPr lang="de-DE" dirty="0"/>
          </a:p>
          <a:p>
            <a:pPr lvl="0"/>
            <a:endParaRPr lang="de-DE" dirty="0"/>
          </a:p>
        </p:txBody>
      </p:sp>
      <p:sp>
        <p:nvSpPr>
          <p:cNvPr id="6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946981" y="361836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  <p:sp>
        <p:nvSpPr>
          <p:cNvPr id="9" name="Rounded Rectangle 8"/>
          <p:cNvSpPr/>
          <p:nvPr userDrawn="1"/>
        </p:nvSpPr>
        <p:spPr>
          <a:xfrm>
            <a:off x="838189" y="174163"/>
            <a:ext cx="756000" cy="756000"/>
          </a:xfrm>
          <a:prstGeom prst="roundRect">
            <a:avLst>
              <a:gd name="adj" fmla="val 9641"/>
            </a:avLst>
          </a:prstGeom>
          <a:noFill/>
          <a:ln>
            <a:solidFill>
              <a:srgbClr val="9395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2293" y="192258"/>
            <a:ext cx="720000" cy="720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04227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_blue_content no text_with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946981" y="361836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  <p:sp>
        <p:nvSpPr>
          <p:cNvPr id="8" name="Rounded Rectangle 7"/>
          <p:cNvSpPr/>
          <p:nvPr userDrawn="1"/>
        </p:nvSpPr>
        <p:spPr>
          <a:xfrm>
            <a:off x="838189" y="174163"/>
            <a:ext cx="756000" cy="756000"/>
          </a:xfrm>
          <a:prstGeom prst="roundRect">
            <a:avLst>
              <a:gd name="adj" fmla="val 9641"/>
            </a:avLst>
          </a:prstGeom>
          <a:noFill/>
          <a:ln>
            <a:solidFill>
              <a:srgbClr val="9395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2293" y="192258"/>
            <a:ext cx="720000" cy="720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43856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4_blue_content text_without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7699" y="372664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6" name="Textplatzhalter 28"/>
          <p:cNvSpPr>
            <a:spLocks noGrp="1"/>
          </p:cNvSpPr>
          <p:nvPr>
            <p:ph type="body" sz="quarter" idx="10" hasCustomPrompt="1"/>
          </p:nvPr>
        </p:nvSpPr>
        <p:spPr>
          <a:xfrm>
            <a:off x="838191" y="1620839"/>
            <a:ext cx="11766573" cy="5759772"/>
          </a:xfrm>
          <a:prstGeom prst="rect">
            <a:avLst/>
          </a:prstGeom>
        </p:spPr>
        <p:txBody>
          <a:bodyPr lIns="0" tIns="0" rIns="0" bIns="0"/>
          <a:lstStyle>
            <a:lvl1pPr marL="342908" marR="0" indent="-342908" algn="l" defTabSz="1042896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495353"/>
                </a:solidFill>
                <a:latin typeface="+mn-lt"/>
              </a:defRPr>
            </a:lvl1pPr>
            <a:lvl2pPr marL="807205" marR="0" indent="-285756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sz="1400"/>
            </a:lvl2pPr>
          </a:lstStyle>
          <a:p>
            <a:pPr lvl="0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consectetuer</a:t>
            </a:r>
            <a:r>
              <a:rPr lang="de-DE" dirty="0"/>
              <a:t> </a:t>
            </a:r>
            <a:r>
              <a:rPr lang="de-DE" dirty="0" err="1"/>
              <a:t>adipiscing</a:t>
            </a:r>
            <a:r>
              <a:rPr lang="de-DE" dirty="0"/>
              <a:t> </a:t>
            </a:r>
            <a:r>
              <a:rPr lang="de-DE" dirty="0" err="1"/>
              <a:t>elit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commodo </a:t>
            </a:r>
            <a:r>
              <a:rPr lang="de-DE" dirty="0" err="1"/>
              <a:t>ligula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. 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r>
              <a:rPr lang="de-DE" dirty="0"/>
              <a:t> et </a:t>
            </a:r>
            <a:r>
              <a:rPr lang="de-DE" dirty="0" err="1"/>
              <a:t>magnis</a:t>
            </a:r>
            <a:r>
              <a:rPr lang="de-DE" dirty="0"/>
              <a:t> </a:t>
            </a:r>
            <a:r>
              <a:rPr lang="de-DE" dirty="0" err="1"/>
              <a:t>dis</a:t>
            </a:r>
            <a:r>
              <a:rPr lang="de-DE" dirty="0"/>
              <a:t> </a:t>
            </a:r>
            <a:r>
              <a:rPr lang="de-DE" dirty="0" err="1"/>
              <a:t>parturient</a:t>
            </a:r>
            <a:r>
              <a:rPr lang="de-DE" dirty="0"/>
              <a:t> </a:t>
            </a:r>
            <a:r>
              <a:rPr lang="de-DE" dirty="0" err="1"/>
              <a:t>montes</a:t>
            </a:r>
            <a:r>
              <a:rPr lang="de-DE" dirty="0"/>
              <a:t>, </a:t>
            </a:r>
            <a:r>
              <a:rPr lang="de-DE" dirty="0" err="1"/>
              <a:t>nascetur</a:t>
            </a:r>
            <a:r>
              <a:rPr lang="de-DE" dirty="0"/>
              <a:t> </a:t>
            </a:r>
            <a:r>
              <a:rPr lang="de-DE" dirty="0" err="1"/>
              <a:t>ridiculus</a:t>
            </a:r>
            <a:r>
              <a:rPr lang="de-DE" dirty="0"/>
              <a:t> </a:t>
            </a:r>
            <a:r>
              <a:rPr lang="de-DE" dirty="0" err="1"/>
              <a:t>mus</a:t>
            </a:r>
            <a:r>
              <a:rPr lang="de-DE" dirty="0"/>
              <a:t>.</a:t>
            </a:r>
          </a:p>
          <a:p>
            <a:pPr lvl="0"/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quam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, </a:t>
            </a:r>
            <a:r>
              <a:rPr lang="de-DE" dirty="0" err="1"/>
              <a:t>ultricies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pellentesque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, </a:t>
            </a:r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r>
              <a:rPr lang="de-DE" dirty="0"/>
              <a:t>. </a:t>
            </a:r>
            <a:r>
              <a:rPr lang="de-DE" dirty="0" err="1"/>
              <a:t>Nulla</a:t>
            </a:r>
            <a:r>
              <a:rPr lang="de-DE" dirty="0"/>
              <a:t>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. </a:t>
            </a:r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aliquet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, </a:t>
            </a:r>
            <a:r>
              <a:rPr lang="de-DE" dirty="0" err="1"/>
              <a:t>arcu</a:t>
            </a:r>
            <a:r>
              <a:rPr lang="de-DE" dirty="0"/>
              <a:t>. In </a:t>
            </a:r>
            <a:r>
              <a:rPr lang="de-DE" dirty="0" err="1"/>
              <a:t>enim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rhoncus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, </a:t>
            </a:r>
            <a:r>
              <a:rPr lang="de-DE" dirty="0" err="1"/>
              <a:t>imperdiet</a:t>
            </a:r>
            <a:r>
              <a:rPr lang="de-DE" dirty="0"/>
              <a:t> a, </a:t>
            </a:r>
            <a:r>
              <a:rPr lang="de-DE" dirty="0" err="1"/>
              <a:t>venenatis</a:t>
            </a:r>
            <a:r>
              <a:rPr lang="de-DE" dirty="0"/>
              <a:t> </a:t>
            </a:r>
            <a:r>
              <a:rPr lang="de-DE" dirty="0" err="1"/>
              <a:t>vitae</a:t>
            </a:r>
            <a:r>
              <a:rPr lang="de-DE" dirty="0"/>
              <a:t>, </a:t>
            </a:r>
            <a:r>
              <a:rPr lang="de-DE" dirty="0" err="1"/>
              <a:t>justo</a:t>
            </a:r>
            <a:r>
              <a:rPr lang="de-DE" dirty="0"/>
              <a:t>. </a:t>
            </a:r>
            <a:r>
              <a:rPr lang="de-DE" dirty="0" err="1"/>
              <a:t>Nullam</a:t>
            </a:r>
            <a:r>
              <a:rPr lang="de-DE" dirty="0"/>
              <a:t> </a:t>
            </a:r>
            <a:r>
              <a:rPr lang="de-DE" dirty="0" err="1"/>
              <a:t>dictum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mollis</a:t>
            </a:r>
            <a:r>
              <a:rPr lang="de-DE" dirty="0"/>
              <a:t> </a:t>
            </a:r>
            <a:r>
              <a:rPr lang="de-DE" dirty="0" err="1"/>
              <a:t>pretium</a:t>
            </a:r>
            <a:r>
              <a:rPr lang="de-DE" dirty="0"/>
              <a:t>. 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r>
              <a:rPr lang="de-DE" dirty="0"/>
              <a:t>. </a:t>
            </a:r>
          </a:p>
          <a:p>
            <a:pPr marL="521448" marR="0" lvl="1" indent="0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 dirty="0"/>
              <a:t>  </a:t>
            </a:r>
          </a:p>
          <a:p>
            <a:pPr lvl="0"/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42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5_blue_content no text_without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7699" y="372664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8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_a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210543"/>
            <a:ext cx="13442950" cy="53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platzhalt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850427" y="2701156"/>
            <a:ext cx="11766550" cy="576064"/>
          </a:xfrm>
          <a:prstGeom prst="rect">
            <a:avLst/>
          </a:prstGeom>
        </p:spPr>
        <p:txBody>
          <a:bodyPr lIns="35994" tIns="0" rIns="35994" bIns="0"/>
          <a:lstStyle>
            <a:lvl1pPr marL="0" indent="0" algn="ctr">
              <a:buNone/>
              <a:defRPr sz="37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title</a:t>
            </a:r>
          </a:p>
        </p:txBody>
      </p:sp>
      <p:sp>
        <p:nvSpPr>
          <p:cNvPr id="12" name="Textplatzhalter 41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491954"/>
            <a:ext cx="11766550" cy="7207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de-DE" dirty="0" err="1"/>
              <a:t>subtitle</a:t>
            </a:r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259" y="1031132"/>
            <a:ext cx="2268433" cy="11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 title b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22261" y="0"/>
            <a:ext cx="13465211" cy="0"/>
            <a:chOff x="54508" y="0"/>
            <a:chExt cx="10711108" cy="0"/>
          </a:xfrm>
        </p:grpSpPr>
        <p:cxnSp>
          <p:nvCxnSpPr>
            <p:cNvPr id="4" name="Straight Connector 3"/>
            <p:cNvCxnSpPr/>
            <p:nvPr userDrawn="1"/>
          </p:nvCxnSpPr>
          <p:spPr>
            <a:xfrm>
              <a:off x="1836508" y="0"/>
              <a:ext cx="1782000" cy="0"/>
            </a:xfrm>
            <a:prstGeom prst="line">
              <a:avLst/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 userDrawn="1"/>
          </p:nvCxnSpPr>
          <p:spPr>
            <a:xfrm>
              <a:off x="3618508" y="0"/>
              <a:ext cx="1782000" cy="0"/>
            </a:xfrm>
            <a:prstGeom prst="line">
              <a:avLst/>
            </a:prstGeom>
            <a:ln w="349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>
              <a:off x="5400508" y="0"/>
              <a:ext cx="1782000" cy="0"/>
            </a:xfrm>
            <a:prstGeom prst="line">
              <a:avLst/>
            </a:prstGeom>
            <a:ln w="349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54508" y="0"/>
              <a:ext cx="1782000" cy="0"/>
            </a:xfrm>
            <a:prstGeom prst="line">
              <a:avLst/>
            </a:prstGeom>
            <a:ln w="34925">
              <a:solidFill>
                <a:srgbClr val="EF3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7182508" y="0"/>
              <a:ext cx="1782000" cy="0"/>
            </a:xfrm>
            <a:prstGeom prst="line">
              <a:avLst/>
            </a:prstGeom>
            <a:ln w="3492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8964716" y="0"/>
              <a:ext cx="1800900" cy="0"/>
            </a:xfrm>
            <a:prstGeom prst="line">
              <a:avLst/>
            </a:prstGeom>
            <a:ln w="349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platzhalt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838189" y="263203"/>
            <a:ext cx="7106528" cy="576064"/>
          </a:xfrm>
          <a:prstGeom prst="rect">
            <a:avLst/>
          </a:prstGeom>
        </p:spPr>
        <p:txBody>
          <a:bodyPr lIns="35994" tIns="0" rIns="35994" bIns="0"/>
          <a:lstStyle>
            <a:lvl1pPr marL="0" indent="0">
              <a:buNone/>
              <a:defRPr sz="37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13" name="Textplatzhalter 41"/>
          <p:cNvSpPr>
            <a:spLocks noGrp="1"/>
          </p:cNvSpPr>
          <p:nvPr>
            <p:ph type="body" sz="quarter" idx="12" hasCustomPrompt="1"/>
          </p:nvPr>
        </p:nvSpPr>
        <p:spPr>
          <a:xfrm>
            <a:off x="885502" y="767839"/>
            <a:ext cx="6244506" cy="7207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EC7504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Kurzbeschreibung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8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orange_content text_with icon headlin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 userDrawn="1"/>
        </p:nvSpPr>
        <p:spPr>
          <a:xfrm>
            <a:off x="838189" y="174163"/>
            <a:ext cx="756000" cy="756000"/>
          </a:xfrm>
          <a:prstGeom prst="roundRect">
            <a:avLst>
              <a:gd name="adj" fmla="val 9641"/>
            </a:avLst>
          </a:prstGeom>
          <a:noFill/>
          <a:ln>
            <a:solidFill>
              <a:srgbClr val="9395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0" hasCustomPrompt="1"/>
          </p:nvPr>
        </p:nvSpPr>
        <p:spPr>
          <a:xfrm>
            <a:off x="838191" y="1620839"/>
            <a:ext cx="11766573" cy="5759772"/>
          </a:xfrm>
          <a:prstGeom prst="rect">
            <a:avLst/>
          </a:prstGeom>
        </p:spPr>
        <p:txBody>
          <a:bodyPr lIns="0" tIns="0" rIns="0" bIns="0"/>
          <a:lstStyle>
            <a:lvl1pPr marL="342908" marR="0" indent="-342908" algn="l" defTabSz="1042896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495353"/>
                </a:solidFill>
                <a:latin typeface="+mn-lt"/>
              </a:defRPr>
            </a:lvl1pPr>
            <a:lvl2pPr marL="807205" marR="0" indent="-285756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sz="1400"/>
            </a:lvl2pPr>
          </a:lstStyle>
          <a:p>
            <a:pPr lvl="0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consectetuer</a:t>
            </a:r>
            <a:r>
              <a:rPr lang="de-DE" dirty="0"/>
              <a:t> </a:t>
            </a:r>
            <a:r>
              <a:rPr lang="de-DE" dirty="0" err="1"/>
              <a:t>adipiscing</a:t>
            </a:r>
            <a:r>
              <a:rPr lang="de-DE" dirty="0"/>
              <a:t> </a:t>
            </a:r>
            <a:r>
              <a:rPr lang="de-DE" dirty="0" err="1"/>
              <a:t>elit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commodo </a:t>
            </a:r>
            <a:r>
              <a:rPr lang="de-DE" dirty="0" err="1"/>
              <a:t>ligula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. 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r>
              <a:rPr lang="de-DE" dirty="0"/>
              <a:t> et </a:t>
            </a:r>
            <a:r>
              <a:rPr lang="de-DE" dirty="0" err="1"/>
              <a:t>magnis</a:t>
            </a:r>
            <a:r>
              <a:rPr lang="de-DE" dirty="0"/>
              <a:t> </a:t>
            </a:r>
            <a:r>
              <a:rPr lang="de-DE" dirty="0" err="1"/>
              <a:t>dis</a:t>
            </a:r>
            <a:r>
              <a:rPr lang="de-DE" dirty="0"/>
              <a:t> </a:t>
            </a:r>
            <a:r>
              <a:rPr lang="de-DE" dirty="0" err="1"/>
              <a:t>parturient</a:t>
            </a:r>
            <a:r>
              <a:rPr lang="de-DE" dirty="0"/>
              <a:t> </a:t>
            </a:r>
            <a:r>
              <a:rPr lang="de-DE" dirty="0" err="1"/>
              <a:t>montes</a:t>
            </a:r>
            <a:r>
              <a:rPr lang="de-DE" dirty="0"/>
              <a:t>, </a:t>
            </a:r>
            <a:r>
              <a:rPr lang="de-DE" dirty="0" err="1"/>
              <a:t>nascetur</a:t>
            </a:r>
            <a:r>
              <a:rPr lang="de-DE" dirty="0"/>
              <a:t> </a:t>
            </a:r>
            <a:r>
              <a:rPr lang="de-DE" dirty="0" err="1"/>
              <a:t>ridiculus</a:t>
            </a:r>
            <a:r>
              <a:rPr lang="de-DE" dirty="0"/>
              <a:t> </a:t>
            </a:r>
            <a:r>
              <a:rPr lang="de-DE" dirty="0" err="1"/>
              <a:t>mus</a:t>
            </a:r>
            <a:r>
              <a:rPr lang="de-DE" dirty="0"/>
              <a:t>.</a:t>
            </a:r>
          </a:p>
          <a:p>
            <a:pPr lvl="0"/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quam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, </a:t>
            </a:r>
            <a:r>
              <a:rPr lang="de-DE" dirty="0" err="1"/>
              <a:t>ultricies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pellentesque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, </a:t>
            </a:r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r>
              <a:rPr lang="de-DE" dirty="0"/>
              <a:t>. </a:t>
            </a:r>
            <a:r>
              <a:rPr lang="de-DE" dirty="0" err="1"/>
              <a:t>Nulla</a:t>
            </a:r>
            <a:r>
              <a:rPr lang="de-DE" dirty="0"/>
              <a:t>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. </a:t>
            </a:r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aliquet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, </a:t>
            </a:r>
            <a:r>
              <a:rPr lang="de-DE" dirty="0" err="1"/>
              <a:t>arcu</a:t>
            </a:r>
            <a:r>
              <a:rPr lang="de-DE" dirty="0"/>
              <a:t>. In </a:t>
            </a:r>
            <a:r>
              <a:rPr lang="de-DE" dirty="0" err="1"/>
              <a:t>enim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rhoncus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, </a:t>
            </a:r>
            <a:r>
              <a:rPr lang="de-DE" dirty="0" err="1"/>
              <a:t>imperdiet</a:t>
            </a:r>
            <a:r>
              <a:rPr lang="de-DE" dirty="0"/>
              <a:t> a, </a:t>
            </a:r>
            <a:r>
              <a:rPr lang="de-DE" dirty="0" err="1"/>
              <a:t>venenatis</a:t>
            </a:r>
            <a:r>
              <a:rPr lang="de-DE" dirty="0"/>
              <a:t> </a:t>
            </a:r>
            <a:r>
              <a:rPr lang="de-DE" dirty="0" err="1"/>
              <a:t>vitae</a:t>
            </a:r>
            <a:r>
              <a:rPr lang="de-DE" dirty="0"/>
              <a:t>, </a:t>
            </a:r>
            <a:r>
              <a:rPr lang="de-DE" dirty="0" err="1"/>
              <a:t>justo</a:t>
            </a:r>
            <a:r>
              <a:rPr lang="de-DE" dirty="0"/>
              <a:t>. </a:t>
            </a:r>
            <a:r>
              <a:rPr lang="de-DE" dirty="0" err="1"/>
              <a:t>Nullam</a:t>
            </a:r>
            <a:r>
              <a:rPr lang="de-DE" dirty="0"/>
              <a:t> </a:t>
            </a:r>
            <a:r>
              <a:rPr lang="de-DE" dirty="0" err="1"/>
              <a:t>dictum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mollis</a:t>
            </a:r>
            <a:r>
              <a:rPr lang="de-DE" dirty="0"/>
              <a:t> </a:t>
            </a:r>
            <a:r>
              <a:rPr lang="de-DE" dirty="0" err="1"/>
              <a:t>pretium</a:t>
            </a:r>
            <a:r>
              <a:rPr lang="de-DE" dirty="0"/>
              <a:t>. 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r>
              <a:rPr lang="de-DE" dirty="0"/>
              <a:t>. </a:t>
            </a:r>
          </a:p>
          <a:p>
            <a:pPr marL="521448" marR="0" lvl="1" indent="0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 dirty="0"/>
              <a:t>   </a:t>
            </a:r>
          </a:p>
          <a:p>
            <a:pPr lvl="1"/>
            <a:endParaRPr lang="de-DE" dirty="0"/>
          </a:p>
          <a:p>
            <a:pPr lvl="0"/>
            <a:endParaRPr lang="de-DE" dirty="0"/>
          </a:p>
        </p:txBody>
      </p:sp>
      <p:sp>
        <p:nvSpPr>
          <p:cNvPr id="6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946981" y="361836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2293" y="192258"/>
            <a:ext cx="720000" cy="720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1390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orange_content no text_with icon headline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946981" y="361836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  <p:sp>
        <p:nvSpPr>
          <p:cNvPr id="8" name="Rounded Rectangle 7"/>
          <p:cNvSpPr/>
          <p:nvPr userDrawn="1"/>
        </p:nvSpPr>
        <p:spPr>
          <a:xfrm>
            <a:off x="838189" y="174163"/>
            <a:ext cx="756000" cy="756000"/>
          </a:xfrm>
          <a:prstGeom prst="roundRect">
            <a:avLst>
              <a:gd name="adj" fmla="val 9641"/>
            </a:avLst>
          </a:prstGeom>
          <a:noFill/>
          <a:ln>
            <a:solidFill>
              <a:srgbClr val="9395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0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72293" y="192258"/>
            <a:ext cx="720000" cy="7200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83747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orange_content text_without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7699" y="372664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6" name="Textplatzhalter 28"/>
          <p:cNvSpPr>
            <a:spLocks noGrp="1"/>
          </p:cNvSpPr>
          <p:nvPr>
            <p:ph type="body" sz="quarter" idx="10" hasCustomPrompt="1"/>
          </p:nvPr>
        </p:nvSpPr>
        <p:spPr>
          <a:xfrm>
            <a:off x="838191" y="1620839"/>
            <a:ext cx="11766573" cy="5759772"/>
          </a:xfrm>
          <a:prstGeom prst="rect">
            <a:avLst/>
          </a:prstGeom>
        </p:spPr>
        <p:txBody>
          <a:bodyPr lIns="0" tIns="0" rIns="0" bIns="0"/>
          <a:lstStyle>
            <a:lvl1pPr marL="342908" marR="0" indent="-342908" algn="l" defTabSz="1042896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rgbClr val="495353"/>
                </a:solidFill>
                <a:latin typeface="+mn-lt"/>
              </a:defRPr>
            </a:lvl1pPr>
            <a:lvl2pPr marL="807205" marR="0" indent="-285756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sz="1400"/>
            </a:lvl2pPr>
          </a:lstStyle>
          <a:p>
            <a:pPr lvl="0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consectetuer</a:t>
            </a:r>
            <a:r>
              <a:rPr lang="de-DE" dirty="0"/>
              <a:t> </a:t>
            </a:r>
            <a:r>
              <a:rPr lang="de-DE" dirty="0" err="1"/>
              <a:t>adipiscing</a:t>
            </a:r>
            <a:r>
              <a:rPr lang="de-DE" dirty="0"/>
              <a:t> </a:t>
            </a:r>
            <a:r>
              <a:rPr lang="de-DE" dirty="0" err="1"/>
              <a:t>elit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commodo </a:t>
            </a:r>
            <a:r>
              <a:rPr lang="de-DE" dirty="0" err="1"/>
              <a:t>ligula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. </a:t>
            </a:r>
            <a:r>
              <a:rPr lang="de-DE" dirty="0" err="1"/>
              <a:t>Aenean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. Cum </a:t>
            </a:r>
            <a:r>
              <a:rPr lang="de-DE" dirty="0" err="1"/>
              <a:t>sociis</a:t>
            </a:r>
            <a:r>
              <a:rPr lang="de-DE" dirty="0"/>
              <a:t> </a:t>
            </a:r>
            <a:r>
              <a:rPr lang="de-DE" dirty="0" err="1"/>
              <a:t>natoque</a:t>
            </a:r>
            <a:r>
              <a:rPr lang="de-DE" dirty="0"/>
              <a:t> </a:t>
            </a:r>
            <a:r>
              <a:rPr lang="de-DE" dirty="0" err="1"/>
              <a:t>penatibus</a:t>
            </a:r>
            <a:r>
              <a:rPr lang="de-DE" dirty="0"/>
              <a:t> et </a:t>
            </a:r>
            <a:r>
              <a:rPr lang="de-DE" dirty="0" err="1"/>
              <a:t>magnis</a:t>
            </a:r>
            <a:r>
              <a:rPr lang="de-DE" dirty="0"/>
              <a:t> </a:t>
            </a:r>
            <a:r>
              <a:rPr lang="de-DE" dirty="0" err="1"/>
              <a:t>dis</a:t>
            </a:r>
            <a:r>
              <a:rPr lang="de-DE" dirty="0"/>
              <a:t> </a:t>
            </a:r>
            <a:r>
              <a:rPr lang="de-DE" dirty="0" err="1"/>
              <a:t>parturient</a:t>
            </a:r>
            <a:r>
              <a:rPr lang="de-DE" dirty="0"/>
              <a:t> </a:t>
            </a:r>
            <a:r>
              <a:rPr lang="de-DE" dirty="0" err="1"/>
              <a:t>montes</a:t>
            </a:r>
            <a:r>
              <a:rPr lang="de-DE" dirty="0"/>
              <a:t>, </a:t>
            </a:r>
            <a:r>
              <a:rPr lang="de-DE" dirty="0" err="1"/>
              <a:t>nascetur</a:t>
            </a:r>
            <a:r>
              <a:rPr lang="de-DE" dirty="0"/>
              <a:t> </a:t>
            </a:r>
            <a:r>
              <a:rPr lang="de-DE" dirty="0" err="1"/>
              <a:t>ridiculus</a:t>
            </a:r>
            <a:r>
              <a:rPr lang="de-DE" dirty="0"/>
              <a:t> </a:t>
            </a:r>
            <a:r>
              <a:rPr lang="de-DE" dirty="0" err="1"/>
              <a:t>mus</a:t>
            </a:r>
            <a:r>
              <a:rPr lang="de-DE" dirty="0"/>
              <a:t>.</a:t>
            </a:r>
          </a:p>
          <a:p>
            <a:pPr lvl="0"/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quam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, </a:t>
            </a:r>
            <a:r>
              <a:rPr lang="de-DE" dirty="0" err="1"/>
              <a:t>ultricies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pellentesque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, </a:t>
            </a:r>
            <a:r>
              <a:rPr lang="de-DE" dirty="0" err="1"/>
              <a:t>pretium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, </a:t>
            </a:r>
            <a:r>
              <a:rPr lang="de-DE" dirty="0" err="1"/>
              <a:t>sem</a:t>
            </a:r>
            <a:r>
              <a:rPr lang="de-DE" dirty="0"/>
              <a:t>. </a:t>
            </a:r>
            <a:r>
              <a:rPr lang="de-DE" dirty="0" err="1"/>
              <a:t>Nulla</a:t>
            </a:r>
            <a:r>
              <a:rPr lang="de-DE" dirty="0"/>
              <a:t> </a:t>
            </a:r>
            <a:r>
              <a:rPr lang="de-DE" dirty="0" err="1"/>
              <a:t>consequat</a:t>
            </a:r>
            <a:r>
              <a:rPr lang="de-DE" dirty="0"/>
              <a:t> </a:t>
            </a:r>
            <a:r>
              <a:rPr lang="de-DE" dirty="0" err="1"/>
              <a:t>massa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. </a:t>
            </a:r>
            <a:r>
              <a:rPr lang="de-DE" dirty="0" err="1"/>
              <a:t>Donec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fringilla</a:t>
            </a:r>
            <a:r>
              <a:rPr lang="de-DE" dirty="0"/>
              <a:t> </a:t>
            </a:r>
            <a:r>
              <a:rPr lang="de-DE" dirty="0" err="1"/>
              <a:t>vel</a:t>
            </a:r>
            <a:r>
              <a:rPr lang="de-DE" dirty="0"/>
              <a:t>, </a:t>
            </a:r>
            <a:r>
              <a:rPr lang="de-DE" dirty="0" err="1"/>
              <a:t>aliquet</a:t>
            </a:r>
            <a:r>
              <a:rPr lang="de-DE" dirty="0"/>
              <a:t> </a:t>
            </a:r>
            <a:r>
              <a:rPr lang="de-DE" dirty="0" err="1"/>
              <a:t>nec</a:t>
            </a:r>
            <a:r>
              <a:rPr lang="de-DE" dirty="0"/>
              <a:t>, </a:t>
            </a:r>
            <a:r>
              <a:rPr lang="de-DE" dirty="0" err="1"/>
              <a:t>vulputate</a:t>
            </a:r>
            <a:r>
              <a:rPr lang="de-DE" dirty="0"/>
              <a:t> </a:t>
            </a:r>
            <a:r>
              <a:rPr lang="de-DE" dirty="0" err="1"/>
              <a:t>eget</a:t>
            </a:r>
            <a:r>
              <a:rPr lang="de-DE" dirty="0"/>
              <a:t>, </a:t>
            </a:r>
            <a:r>
              <a:rPr lang="de-DE" dirty="0" err="1"/>
              <a:t>arcu</a:t>
            </a:r>
            <a:r>
              <a:rPr lang="de-DE" dirty="0"/>
              <a:t>. In </a:t>
            </a:r>
            <a:r>
              <a:rPr lang="de-DE" dirty="0" err="1"/>
              <a:t>enim</a:t>
            </a:r>
            <a:r>
              <a:rPr lang="de-DE" dirty="0"/>
              <a:t> </a:t>
            </a:r>
            <a:r>
              <a:rPr lang="de-DE" dirty="0" err="1"/>
              <a:t>justo</a:t>
            </a:r>
            <a:r>
              <a:rPr lang="de-DE" dirty="0"/>
              <a:t>, </a:t>
            </a:r>
            <a:r>
              <a:rPr lang="de-DE" dirty="0" err="1"/>
              <a:t>rhoncus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, </a:t>
            </a:r>
            <a:r>
              <a:rPr lang="de-DE" dirty="0" err="1"/>
              <a:t>imperdiet</a:t>
            </a:r>
            <a:r>
              <a:rPr lang="de-DE" dirty="0"/>
              <a:t> a, </a:t>
            </a:r>
            <a:r>
              <a:rPr lang="de-DE" dirty="0" err="1"/>
              <a:t>venenatis</a:t>
            </a:r>
            <a:r>
              <a:rPr lang="de-DE" dirty="0"/>
              <a:t> </a:t>
            </a:r>
            <a:r>
              <a:rPr lang="de-DE" dirty="0" err="1"/>
              <a:t>vitae</a:t>
            </a:r>
            <a:r>
              <a:rPr lang="de-DE" dirty="0"/>
              <a:t>, </a:t>
            </a:r>
            <a:r>
              <a:rPr lang="de-DE" dirty="0" err="1"/>
              <a:t>justo</a:t>
            </a:r>
            <a:r>
              <a:rPr lang="de-DE" dirty="0"/>
              <a:t>. </a:t>
            </a:r>
            <a:r>
              <a:rPr lang="de-DE" dirty="0" err="1"/>
              <a:t>Nullam</a:t>
            </a:r>
            <a:r>
              <a:rPr lang="de-DE" dirty="0"/>
              <a:t> </a:t>
            </a:r>
            <a:r>
              <a:rPr lang="de-DE" dirty="0" err="1"/>
              <a:t>dictum</a:t>
            </a:r>
            <a:r>
              <a:rPr lang="de-DE" dirty="0"/>
              <a:t> </a:t>
            </a:r>
            <a:r>
              <a:rPr lang="de-DE" dirty="0" err="1"/>
              <a:t>felis</a:t>
            </a:r>
            <a:r>
              <a:rPr lang="de-DE" dirty="0"/>
              <a:t> </a:t>
            </a:r>
            <a:r>
              <a:rPr lang="de-DE" dirty="0" err="1"/>
              <a:t>eu</a:t>
            </a:r>
            <a:r>
              <a:rPr lang="de-DE" dirty="0"/>
              <a:t> </a:t>
            </a:r>
            <a:r>
              <a:rPr lang="de-DE" dirty="0" err="1"/>
              <a:t>pede</a:t>
            </a:r>
            <a:r>
              <a:rPr lang="de-DE" dirty="0"/>
              <a:t> </a:t>
            </a:r>
            <a:r>
              <a:rPr lang="de-DE" dirty="0" err="1"/>
              <a:t>mollis</a:t>
            </a:r>
            <a:r>
              <a:rPr lang="de-DE" dirty="0"/>
              <a:t> </a:t>
            </a:r>
            <a:r>
              <a:rPr lang="de-DE" dirty="0" err="1"/>
              <a:t>pretium</a:t>
            </a:r>
            <a:r>
              <a:rPr lang="de-DE" dirty="0"/>
              <a:t>. Integer </a:t>
            </a:r>
            <a:r>
              <a:rPr lang="de-DE" dirty="0" err="1"/>
              <a:t>tincidunt</a:t>
            </a:r>
            <a:r>
              <a:rPr lang="de-DE" dirty="0"/>
              <a:t>. </a:t>
            </a:r>
            <a:r>
              <a:rPr lang="de-DE" dirty="0" err="1"/>
              <a:t>Cras</a:t>
            </a:r>
            <a:r>
              <a:rPr lang="de-DE" dirty="0"/>
              <a:t> </a:t>
            </a:r>
            <a:r>
              <a:rPr lang="de-DE" dirty="0" err="1"/>
              <a:t>dapibus</a:t>
            </a:r>
            <a:r>
              <a:rPr lang="de-DE" dirty="0"/>
              <a:t>. </a:t>
            </a:r>
          </a:p>
          <a:p>
            <a:pPr marL="521448" marR="0" lvl="1" indent="0" algn="l" defTabSz="10428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 dirty="0"/>
              <a:t>  </a:t>
            </a:r>
          </a:p>
          <a:p>
            <a:pPr lvl="0"/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27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orange_content no text_without icon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7699" y="372664"/>
            <a:ext cx="8033329" cy="3829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9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45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_a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80431"/>
            <a:ext cx="13442950" cy="558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850427" y="2701156"/>
            <a:ext cx="11766550" cy="576064"/>
          </a:xfrm>
          <a:prstGeom prst="rect">
            <a:avLst/>
          </a:prstGeom>
        </p:spPr>
        <p:txBody>
          <a:bodyPr lIns="35994" tIns="0" rIns="35994" bIns="0"/>
          <a:lstStyle>
            <a:lvl1pPr marL="0" indent="0" algn="ctr">
              <a:buNone/>
              <a:defRPr sz="37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title</a:t>
            </a:r>
          </a:p>
        </p:txBody>
      </p:sp>
      <p:sp>
        <p:nvSpPr>
          <p:cNvPr id="10" name="Textplatzhalter 41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491954"/>
            <a:ext cx="11766550" cy="7207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2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de-DE" dirty="0" err="1"/>
              <a:t>subtitle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259" y="1031132"/>
            <a:ext cx="2268433" cy="11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95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01 title b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22261" y="0"/>
            <a:ext cx="13465211" cy="0"/>
            <a:chOff x="54508" y="0"/>
            <a:chExt cx="10711108" cy="0"/>
          </a:xfrm>
        </p:grpSpPr>
        <p:cxnSp>
          <p:nvCxnSpPr>
            <p:cNvPr id="4" name="Straight Connector 3"/>
            <p:cNvCxnSpPr/>
            <p:nvPr userDrawn="1"/>
          </p:nvCxnSpPr>
          <p:spPr>
            <a:xfrm>
              <a:off x="1836508" y="0"/>
              <a:ext cx="1782000" cy="0"/>
            </a:xfrm>
            <a:prstGeom prst="line">
              <a:avLst/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 userDrawn="1"/>
          </p:nvCxnSpPr>
          <p:spPr>
            <a:xfrm>
              <a:off x="3618508" y="0"/>
              <a:ext cx="1782000" cy="0"/>
            </a:xfrm>
            <a:prstGeom prst="line">
              <a:avLst/>
            </a:prstGeom>
            <a:ln w="349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 userDrawn="1"/>
          </p:nvCxnSpPr>
          <p:spPr>
            <a:xfrm>
              <a:off x="5400508" y="0"/>
              <a:ext cx="1782000" cy="0"/>
            </a:xfrm>
            <a:prstGeom prst="line">
              <a:avLst/>
            </a:prstGeom>
            <a:ln w="349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 userDrawn="1"/>
          </p:nvCxnSpPr>
          <p:spPr>
            <a:xfrm>
              <a:off x="54508" y="0"/>
              <a:ext cx="1782000" cy="0"/>
            </a:xfrm>
            <a:prstGeom prst="line">
              <a:avLst/>
            </a:prstGeom>
            <a:ln w="34925">
              <a:solidFill>
                <a:srgbClr val="EF3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7182508" y="0"/>
              <a:ext cx="1782000" cy="0"/>
            </a:xfrm>
            <a:prstGeom prst="line">
              <a:avLst/>
            </a:prstGeom>
            <a:ln w="3492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8964716" y="0"/>
              <a:ext cx="1800900" cy="0"/>
            </a:xfrm>
            <a:prstGeom prst="line">
              <a:avLst/>
            </a:prstGeom>
            <a:ln w="349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platzhalt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838189" y="263203"/>
            <a:ext cx="7106528" cy="576064"/>
          </a:xfrm>
          <a:prstGeom prst="rect">
            <a:avLst/>
          </a:prstGeom>
        </p:spPr>
        <p:txBody>
          <a:bodyPr lIns="35994" tIns="0" rIns="35994" bIns="0"/>
          <a:lstStyle>
            <a:lvl1pPr marL="0" indent="0">
              <a:buNone/>
              <a:defRPr sz="37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13" name="Textplatzhalter 41"/>
          <p:cNvSpPr>
            <a:spLocks noGrp="1"/>
          </p:cNvSpPr>
          <p:nvPr>
            <p:ph type="body" sz="quarter" idx="12" hasCustomPrompt="1"/>
          </p:nvPr>
        </p:nvSpPr>
        <p:spPr>
          <a:xfrm>
            <a:off x="885502" y="767839"/>
            <a:ext cx="6244506" cy="7207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Kurzbeschreibung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5" y="318998"/>
            <a:ext cx="1548000" cy="4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0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>
          <a:xfrm>
            <a:off x="10868321" y="7427955"/>
            <a:ext cx="1490794" cy="1077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700" noProof="0" dirty="0"/>
              <a:t>© In </a:t>
            </a:r>
            <a:r>
              <a:rPr lang="en-US" sz="700" noProof="0"/>
              <a:t>Mind Cloud</a:t>
            </a:r>
            <a:r>
              <a:rPr lang="en-US" sz="700" baseline="0" noProof="0"/>
              <a:t>.  </a:t>
            </a:r>
            <a:r>
              <a:rPr lang="en-US" sz="700" baseline="0" noProof="0" dirty="0"/>
              <a:t>All rights reserved. </a:t>
            </a:r>
            <a:endParaRPr lang="en-US" sz="700" noProof="0" dirty="0"/>
          </a:p>
        </p:txBody>
      </p:sp>
      <p:sp>
        <p:nvSpPr>
          <p:cNvPr id="4" name="Rechteck 3"/>
          <p:cNvSpPr/>
          <p:nvPr userDrawn="1"/>
        </p:nvSpPr>
        <p:spPr>
          <a:xfrm>
            <a:off x="12532073" y="7431614"/>
            <a:ext cx="110608" cy="1077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fld id="{3D08C2E5-0B78-49AD-8E62-9007C280D7CB}" type="slidenum">
              <a:rPr lang="en-US" sz="700" noProof="0" smtClean="0"/>
              <a:pPr algn="r"/>
              <a:t>‹#›</a:t>
            </a:fld>
            <a:endParaRPr lang="en-US" sz="700" noProof="0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-22261" y="0"/>
            <a:ext cx="13465211" cy="0"/>
            <a:chOff x="54508" y="0"/>
            <a:chExt cx="10711108" cy="0"/>
          </a:xfrm>
        </p:grpSpPr>
        <p:cxnSp>
          <p:nvCxnSpPr>
            <p:cNvPr id="7" name="Straight Connector 6"/>
            <p:cNvCxnSpPr/>
            <p:nvPr userDrawn="1"/>
          </p:nvCxnSpPr>
          <p:spPr>
            <a:xfrm>
              <a:off x="1836508" y="0"/>
              <a:ext cx="1782000" cy="0"/>
            </a:xfrm>
            <a:prstGeom prst="line">
              <a:avLst/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3618508" y="0"/>
              <a:ext cx="1782000" cy="0"/>
            </a:xfrm>
            <a:prstGeom prst="line">
              <a:avLst/>
            </a:prstGeom>
            <a:ln w="349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5400508" y="0"/>
              <a:ext cx="1782000" cy="0"/>
            </a:xfrm>
            <a:prstGeom prst="line">
              <a:avLst/>
            </a:prstGeom>
            <a:ln w="3492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54508" y="0"/>
              <a:ext cx="1782000" cy="0"/>
            </a:xfrm>
            <a:prstGeom prst="line">
              <a:avLst/>
            </a:prstGeom>
            <a:ln w="34925">
              <a:solidFill>
                <a:srgbClr val="EF3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7182508" y="0"/>
              <a:ext cx="1782000" cy="0"/>
            </a:xfrm>
            <a:prstGeom prst="line">
              <a:avLst/>
            </a:prstGeom>
            <a:ln w="3492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8964716" y="0"/>
              <a:ext cx="1800900" cy="0"/>
            </a:xfrm>
            <a:prstGeom prst="line">
              <a:avLst/>
            </a:prstGeom>
            <a:ln w="349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hteck 2"/>
          <p:cNvSpPr/>
          <p:nvPr userDrawn="1"/>
        </p:nvSpPr>
        <p:spPr>
          <a:xfrm>
            <a:off x="866405" y="7427955"/>
            <a:ext cx="4406703" cy="1077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de-DE" sz="700" noProof="0" dirty="0"/>
              <a:t>                                                                      </a:t>
            </a:r>
            <a:endParaRPr lang="en-US" sz="700" noProof="0" dirty="0"/>
          </a:p>
        </p:txBody>
      </p:sp>
    </p:spTree>
    <p:extLst>
      <p:ext uri="{BB962C8B-B14F-4D97-AF65-F5344CB8AC3E}">
        <p14:creationId xmlns:p14="http://schemas.microsoft.com/office/powerpoint/2010/main" val="3359206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6" r:id="rId2"/>
    <p:sldLayoutId id="2147483735" r:id="rId3"/>
    <p:sldLayoutId id="2147483651" r:id="rId4"/>
    <p:sldLayoutId id="2147483733" r:id="rId5"/>
    <p:sldLayoutId id="2147483732" r:id="rId6"/>
    <p:sldLayoutId id="2147483734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</p:sldLayoutIdLst>
  <p:hf sldNum="0" hdr="0" ftr="0" dt="0"/>
  <p:txStyles>
    <p:titleStyle>
      <a:lvl1pPr algn="l" defTabSz="1042896" rtl="0" eaLnBrk="1" latinLnBrk="0" hangingPunct="1">
        <a:spcBef>
          <a:spcPct val="0"/>
        </a:spcBef>
        <a:buNone/>
        <a:defRPr lang="de-DE" sz="5500" b="0" i="0" u="none" strike="noStrike" kern="1200" baseline="30000" smtClean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91085" indent="-391085" algn="l" defTabSz="1042896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354" indent="-325905" algn="l" defTabSz="1042896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620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068" indent="-260724" algn="l" defTabSz="1042896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516" indent="-260724" algn="l" defTabSz="1042896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7964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412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0860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308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48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96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44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92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239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88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136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583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649" userDrawn="1">
          <p15:clr>
            <a:srgbClr val="F26B43"/>
          </p15:clr>
        </p15:guide>
        <p15:guide id="2" pos="528" userDrawn="1">
          <p15:clr>
            <a:srgbClr val="F26B43"/>
          </p15:clr>
        </p15:guide>
        <p15:guide id="3" orient="horz" pos="1021" userDrawn="1">
          <p15:clr>
            <a:srgbClr val="F26B43"/>
          </p15:clr>
        </p15:guide>
        <p15:guide id="4" pos="7940" userDrawn="1">
          <p15:clr>
            <a:srgbClr val="F26B43"/>
          </p15:clr>
        </p15:guide>
        <p15:guide id="5" orient="horz" pos="59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SG" dirty="0"/>
              <a:t>Proposed Implementation Plan JTEKT (Phase 1)</a:t>
            </a:r>
          </a:p>
        </p:txBody>
      </p:sp>
      <p:graphicFrame>
        <p:nvGraphicFramePr>
          <p:cNvPr id="5" name="Group 3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61263"/>
              </p:ext>
            </p:extLst>
          </p:nvPr>
        </p:nvGraphicFramePr>
        <p:xfrm>
          <a:off x="816831" y="1125479"/>
          <a:ext cx="12313356" cy="6323175"/>
        </p:xfrm>
        <a:graphic>
          <a:graphicData uri="http://schemas.openxmlformats.org/drawingml/2006/table">
            <a:tbl>
              <a:tblPr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396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7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032">
                  <a:extLst>
                    <a:ext uri="{9D8B030D-6E8A-4147-A177-3AD203B41FA5}">
                      <a16:colId xmlns:a16="http://schemas.microsoft.com/office/drawing/2014/main" val="2126104664"/>
                    </a:ext>
                  </a:extLst>
                </a:gridCol>
                <a:gridCol w="287032">
                  <a:extLst>
                    <a:ext uri="{9D8B030D-6E8A-4147-A177-3AD203B41FA5}">
                      <a16:colId xmlns:a16="http://schemas.microsoft.com/office/drawing/2014/main" val="225720212"/>
                    </a:ext>
                  </a:extLst>
                </a:gridCol>
                <a:gridCol w="2870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153">
                  <a:extLst>
                    <a:ext uri="{9D8B030D-6E8A-4147-A177-3AD203B41FA5}">
                      <a16:colId xmlns:a16="http://schemas.microsoft.com/office/drawing/2014/main" val="2535592526"/>
                    </a:ext>
                  </a:extLst>
                </a:gridCol>
                <a:gridCol w="3201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446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4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44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720301803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3482132602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119924003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1828875185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860637294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1062077928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656617395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1404796895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044461000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141639242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726426771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1567238121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1282486868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912184259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817957586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3681366558"/>
                    </a:ext>
                  </a:extLst>
                </a:gridCol>
                <a:gridCol w="385191">
                  <a:extLst>
                    <a:ext uri="{9D8B030D-6E8A-4147-A177-3AD203B41FA5}">
                      <a16:colId xmlns:a16="http://schemas.microsoft.com/office/drawing/2014/main" val="2977844794"/>
                    </a:ext>
                  </a:extLst>
                </a:gridCol>
              </a:tblGrid>
              <a:tr h="39908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>
                            <a:outerShdw blurRad="190500" dir="2700000" algn="tl">
                              <a:srgbClr val="000000">
                                <a:alpha val="50000"/>
                              </a:srgbClr>
                            </a:outerShdw>
                          </a:effectLst>
                          <a:latin typeface="Arial" charset="0"/>
                          <a:ea typeface="+mn-ea"/>
                          <a:cs typeface="Arial" charset="0"/>
                        </a:rPr>
                        <a:t>Tasks for Implementation Project</a:t>
                      </a:r>
                    </a:p>
                  </a:txBody>
                  <a:tcPr marL="105250" marR="10525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54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kern="1200" cap="none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>
                          <a:outerShdw blurRad="190500" dir="2700000" algn="tl">
                            <a:srgbClr val="000000">
                              <a:alpha val="50000"/>
                            </a:srgbClr>
                          </a:outerShdw>
                        </a:effectLst>
                        <a:latin typeface="Arial" charset="0"/>
                        <a:ea typeface="+mn-ea"/>
                        <a:cs typeface="Arial" charset="0"/>
                      </a:endParaRPr>
                    </a:p>
                  </a:txBody>
                  <a:tcPr marL="105250" marR="10525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5400000" scaled="1"/>
                      <a:tileRect/>
                    </a:gra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May 2017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June 2017 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July 2017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August 2017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September 2017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October 2017</a:t>
                      </a: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>
                            <a:outerShdw blurRad="190500" dir="2700000" algn="tl">
                              <a:srgbClr val="000000">
                                <a:alpha val="50000"/>
                              </a:srgbClr>
                            </a:outerShdw>
                          </a:effectLst>
                          <a:latin typeface="Arial" charset="0"/>
                          <a:ea typeface="+mn-ea"/>
                          <a:cs typeface="Arial" charset="0"/>
                        </a:rPr>
                        <a:t>#</a:t>
                      </a:r>
                    </a:p>
                  </a:txBody>
                  <a:tcPr marL="105250" marR="10525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>
                            <a:outerShdw blurRad="190500" dir="2700000" algn="tl">
                              <a:srgbClr val="000000">
                                <a:alpha val="50000"/>
                              </a:srgbClr>
                            </a:outerShdw>
                          </a:effectLst>
                          <a:latin typeface="Arial" charset="0"/>
                          <a:ea typeface="+mn-ea"/>
                          <a:cs typeface="Arial" charset="0"/>
                        </a:rPr>
                        <a:t>Task</a:t>
                      </a:r>
                    </a:p>
                  </a:txBody>
                  <a:tcPr marL="105250" marR="10525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100000">
                          <a:schemeClr val="accent1"/>
                        </a:gs>
                      </a:gsLst>
                      <a:lin ang="5400000" scaled="1"/>
                      <a:tileRect/>
                    </a:gradFill>
                  </a:tcPr>
                </a:tc>
                <a:tc gridSpan="2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1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0" marR="0" marT="51599" marB="51599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flip="none" rotWithShape="1">
                      <a:gsLst>
                        <a:gs pos="100000">
                          <a:srgbClr val="FFFFFF"/>
                        </a:gs>
                        <a:gs pos="0">
                          <a:srgbClr val="D7D7D7"/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Project Kick-off </a:t>
                      </a:r>
                      <a:b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</a:br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(Phase 1)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2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Blue Printing workshop (onsite) &amp; preparation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3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042872" rtl="0" eaLnBrk="1" latinLnBrk="0" hangingPunct="1"/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Product model creation for Price management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4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4289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Initial System Setup and ERP connection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5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4289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Providing Initial System with basic customizing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41500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6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Additional Development and Implementation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+mn-lt"/>
                        <a:ea typeface="+mn-ea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+mn-lt"/>
                        <a:ea typeface="+mn-ea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+mn-lt"/>
                        <a:ea typeface="+mn-ea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7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System customization (creation of user, roles, etc.)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8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1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Providing QA System with 1711 release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827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9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End User Training, 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10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Test and stabilization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755515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Arial" charset="0"/>
                          <a:ea typeface="+mn-ea"/>
                          <a:cs typeface="Arial" charset="0"/>
                        </a:rPr>
                        <a:t>11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Providing </a:t>
                      </a:r>
                      <a:r>
                        <a:rPr kumimoji="0" lang="en-US" sz="1100" b="1" i="0" u="none" strike="noStrike" kern="1200" cap="none" normalizeH="0" baseline="0" noProof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Prod.System</a:t>
                      </a: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 </a:t>
                      </a:r>
                    </a:p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&amp; Go-Live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1971">
                <a:tc>
                  <a:txBody>
                    <a:bodyPr/>
                    <a:lstStyle/>
                    <a:p>
                      <a:pPr marL="180975" marR="0" lvl="0" indent="-1809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uLnTx/>
                          <a:uFillTx/>
                          <a:latin typeface="Arial" charset="0"/>
                          <a:ea typeface="+mn-ea"/>
                          <a:cs typeface="Arial" charset="0"/>
                        </a:rPr>
                        <a:t>12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After-Go-Live-support, prep. </a:t>
                      </a:r>
                      <a:r>
                        <a:rPr kumimoji="0" lang="en-US" sz="1100" b="1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Phase 2</a:t>
                      </a:r>
                      <a:r>
                        <a:rPr kumimoji="0" lang="en-US" sz="1100" b="0" i="0" u="none" strike="noStrike" kern="1200" cap="none" normalizeH="0" baseline="0" noProof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 (following 4 weeks)</a:t>
                      </a: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1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3F3F3F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L="105250" marR="21050" marT="19846" marB="19846" anchor="ctr" horzOverflow="overflow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878321"/>
                  </a:ext>
                </a:extLst>
              </a:tr>
            </a:tbl>
          </a:graphicData>
        </a:graphic>
      </p:graphicFrame>
      <p:sp>
        <p:nvSpPr>
          <p:cNvPr id="10" name="AutoShape 179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12212849" y="6557369"/>
            <a:ext cx="302514" cy="247598"/>
          </a:xfrm>
          <a:prstGeom prst="diamond">
            <a:avLst/>
          </a:prstGeom>
          <a:solidFill>
            <a:srgbClr val="EC7504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11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4949984" y="2568333"/>
            <a:ext cx="691371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r>
              <a:rPr lang="en-US" sz="1600" b="1" dirty="0">
                <a:solidFill>
                  <a:srgbClr val="FFFFFF"/>
                </a:solidFill>
                <a:effectLst>
                  <a:outerShdw blurRad="190500" algn="ctr" rotWithShape="0">
                    <a:prstClr val="black">
                      <a:alpha val="50000"/>
                    </a:prstClr>
                  </a:outerShdw>
                </a:effectLst>
                <a:cs typeface="Arial" charset="0"/>
              </a:rPr>
              <a:t>12/6</a:t>
            </a:r>
          </a:p>
        </p:txBody>
      </p:sp>
      <p:sp>
        <p:nvSpPr>
          <p:cNvPr id="12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12515363" y="7039475"/>
            <a:ext cx="614824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18" name="AutoShape 179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11245337" y="5474359"/>
            <a:ext cx="302514" cy="247598"/>
          </a:xfrm>
          <a:prstGeom prst="diamond">
            <a:avLst/>
          </a:prstGeom>
          <a:solidFill>
            <a:srgbClr val="EC7504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19" name="AutoShape 179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3495241" y="2124447"/>
            <a:ext cx="275013" cy="247598"/>
          </a:xfrm>
          <a:prstGeom prst="diamond">
            <a:avLst/>
          </a:prstGeom>
          <a:solidFill>
            <a:srgbClr val="EC7504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pic>
        <p:nvPicPr>
          <p:cNvPr id="23" name="Picture 2" descr="C:\Users\user\Documents\My Received Files\icon_todo_lis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72" y="155747"/>
            <a:ext cx="798466" cy="79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4489227" y="3006165"/>
            <a:ext cx="1862671" cy="269548"/>
          </a:xfrm>
          <a:prstGeom prst="chevron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5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6352858" y="3450655"/>
            <a:ext cx="469394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6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4993283" y="4451941"/>
            <a:ext cx="6211362" cy="269548"/>
          </a:xfrm>
          <a:prstGeom prst="chevron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7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6145411" y="4958228"/>
            <a:ext cx="3888432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8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11595476" y="5861612"/>
            <a:ext cx="382583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15" name="AutoShape 179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6670995" y="3962273"/>
            <a:ext cx="302514" cy="247598"/>
          </a:xfrm>
          <a:prstGeom prst="diamond">
            <a:avLst/>
          </a:prstGeom>
          <a:solidFill>
            <a:srgbClr val="EC7504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16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4136477" y="2561744"/>
            <a:ext cx="640782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r>
              <a:rPr lang="en-US" sz="1600" b="1" dirty="0">
                <a:solidFill>
                  <a:srgbClr val="FFFFFF"/>
                </a:solidFill>
                <a:effectLst>
                  <a:outerShdw blurRad="190500" algn="ctr" rotWithShape="0">
                    <a:prstClr val="black">
                      <a:alpha val="50000"/>
                    </a:prstClr>
                  </a:outerShdw>
                </a:effectLst>
                <a:cs typeface="Arial" charset="0"/>
              </a:rPr>
              <a:t>29/5</a:t>
            </a:r>
          </a:p>
        </p:txBody>
      </p:sp>
      <p:sp>
        <p:nvSpPr>
          <p:cNvPr id="20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9139857" y="3006165"/>
            <a:ext cx="1680905" cy="269548"/>
          </a:xfrm>
          <a:prstGeom prst="chevron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1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11786767" y="6172451"/>
            <a:ext cx="551332" cy="272476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endParaRPr lang="en-US" sz="1600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cs typeface="Arial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2889508" y="1908439"/>
            <a:ext cx="144016" cy="144000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2" name="Oval 31"/>
          <p:cNvSpPr/>
          <p:nvPr/>
        </p:nvSpPr>
        <p:spPr>
          <a:xfrm>
            <a:off x="3193083" y="1908439"/>
            <a:ext cx="144016" cy="144000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Oval 32"/>
          <p:cNvSpPr/>
          <p:nvPr/>
        </p:nvSpPr>
        <p:spPr>
          <a:xfrm>
            <a:off x="4705251" y="1908439"/>
            <a:ext cx="144016" cy="144000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100" dirty="0"/>
              <a:t>5</a:t>
            </a:r>
          </a:p>
        </p:txBody>
      </p:sp>
      <p:sp>
        <p:nvSpPr>
          <p:cNvPr id="34" name="Oval 33"/>
          <p:cNvSpPr/>
          <p:nvPr/>
        </p:nvSpPr>
        <p:spPr>
          <a:xfrm>
            <a:off x="6448666" y="1908439"/>
            <a:ext cx="144016" cy="144000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Flowchart: Alternate Process 3"/>
          <p:cNvSpPr/>
          <p:nvPr/>
        </p:nvSpPr>
        <p:spPr>
          <a:xfrm>
            <a:off x="3846510" y="1908439"/>
            <a:ext cx="359730" cy="141341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100" dirty="0"/>
              <a:t>25</a:t>
            </a:r>
          </a:p>
        </p:txBody>
      </p:sp>
      <p:sp>
        <p:nvSpPr>
          <p:cNvPr id="35" name="Flowchart: Alternate Process 34"/>
          <p:cNvSpPr/>
          <p:nvPr/>
        </p:nvSpPr>
        <p:spPr>
          <a:xfrm>
            <a:off x="7405667" y="1908439"/>
            <a:ext cx="1044000" cy="14400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SG"/>
          </a:p>
        </p:txBody>
      </p:sp>
      <p:sp>
        <p:nvSpPr>
          <p:cNvPr id="29" name="Rectangle 273" descr="© INSCALE GmbH, 26.05.2010&#10;http://www.presentationload.com/"/>
          <p:cNvSpPr>
            <a:spLocks noChangeArrowheads="1"/>
          </p:cNvSpPr>
          <p:nvPr/>
        </p:nvSpPr>
        <p:spPr bwMode="auto">
          <a:xfrm>
            <a:off x="3265091" y="2124447"/>
            <a:ext cx="185998" cy="269548"/>
          </a:xfrm>
          <a:prstGeom prst="rect">
            <a:avLst/>
          </a:prstGeom>
          <a:solidFill>
            <a:schemeClr val="accent1"/>
          </a:solidFill>
          <a:ln w="12700">
            <a:noFill/>
            <a:miter lim="800000"/>
            <a:headEnd/>
            <a:tailEnd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/>
          <a:lstStyle/>
          <a:p>
            <a:pPr indent="-199195" algn="ctr" defTabSz="914486" eaLnBrk="0" hangingPunct="0">
              <a:spcBef>
                <a:spcPct val="50000"/>
              </a:spcBef>
            </a:pPr>
            <a:r>
              <a:rPr lang="en-US" sz="1600" b="1" dirty="0">
                <a:solidFill>
                  <a:srgbClr val="FFFFFF"/>
                </a:solidFill>
                <a:effectLst>
                  <a:outerShdw blurRad="190500" algn="ctr" rotWithShape="0">
                    <a:prstClr val="black">
                      <a:alpha val="50000"/>
                    </a:prstClr>
                  </a:outerShdw>
                </a:effectLst>
                <a:cs typeface="Arial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85996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dirty="0"/>
              <a:t>Preparation of Kick-off Meeting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Meeting with IT (infrastructure, SAP Basis)</a:t>
            </a:r>
            <a:br>
              <a:rPr lang="en-SG" dirty="0"/>
            </a:br>
            <a:r>
              <a:rPr lang="en-SG" dirty="0"/>
              <a:t>   ⁃    landscape/ Integration in general (ERP, other external systems)</a:t>
            </a:r>
            <a:br>
              <a:rPr lang="en-SG" dirty="0"/>
            </a:br>
            <a:r>
              <a:rPr lang="en-SG" dirty="0"/>
              <a:t>   ⁃    Steps to perform integration with cloud system</a:t>
            </a:r>
            <a:br>
              <a:rPr lang="en-SG" dirty="0"/>
            </a:br>
            <a:r>
              <a:rPr lang="en-SG" dirty="0"/>
              <a:t>   ⁃    ERP Authorizations/ Access</a:t>
            </a:r>
            <a:br>
              <a:rPr lang="en-SG" dirty="0"/>
            </a:br>
            <a:r>
              <a:rPr lang="en-SG" dirty="0"/>
              <a:t>   ⁃    Start Set-up infrastructure </a:t>
            </a:r>
            <a:br>
              <a:rPr lang="en-SG" dirty="0"/>
            </a:br>
            <a:br>
              <a:rPr lang="en-SG" dirty="0"/>
            </a:br>
            <a:r>
              <a:rPr lang="en-SG" dirty="0"/>
              <a:t>Revisit Process, tasks of Key Users involved, Transactional Objects &amp; Documents:</a:t>
            </a:r>
            <a:br>
              <a:rPr lang="en-SG" dirty="0"/>
            </a:br>
            <a:r>
              <a:rPr lang="en-SG" dirty="0"/>
              <a:t>  - Revisit Process in general, detail requirements</a:t>
            </a:r>
            <a:br>
              <a:rPr lang="en-SG" dirty="0"/>
            </a:br>
            <a:r>
              <a:rPr lang="en-SG" dirty="0"/>
              <a:t> - define key user groups, their interfaces and derive detailed topics for blue print discussion </a:t>
            </a:r>
            <a:br>
              <a:rPr lang="en-SG" dirty="0"/>
            </a:br>
            <a:r>
              <a:rPr lang="en-SG" dirty="0"/>
              <a:t>   ⁃    Price change types detail discussion</a:t>
            </a:r>
            <a:br>
              <a:rPr lang="en-SG" dirty="0"/>
            </a:br>
            <a:r>
              <a:rPr lang="en-SG" dirty="0"/>
              <a:t>   ⁃    Documents and Approvals</a:t>
            </a:r>
            <a:br>
              <a:rPr lang="en-SG" dirty="0"/>
            </a:br>
            <a:r>
              <a:rPr lang="en-SG" dirty="0"/>
              <a:t>   ⁃    Revisit existing UI and objects and discuss potential mappings to desired process</a:t>
            </a:r>
            <a:br>
              <a:rPr lang="en-SG" dirty="0"/>
            </a:br>
            <a:br>
              <a:rPr lang="en-SG" dirty="0"/>
            </a:br>
            <a:r>
              <a:rPr lang="en-SG" dirty="0"/>
              <a:t>Meeting with Internal Consulting/ technical key users (might be IT or key users) &amp; In Mind Development:</a:t>
            </a:r>
            <a:br>
              <a:rPr lang="en-SG" dirty="0"/>
            </a:br>
            <a:r>
              <a:rPr lang="en-SG" dirty="0"/>
              <a:t>   ⁃    ERP objects with relevance for tasks and processes to be performed in detail</a:t>
            </a:r>
            <a:br>
              <a:rPr lang="en-SG" dirty="0"/>
            </a:br>
            <a:r>
              <a:rPr lang="en-SG" dirty="0"/>
              <a:t>   ⁃    Data Points to perform Price Change</a:t>
            </a:r>
            <a:br>
              <a:rPr lang="en-SG" dirty="0"/>
            </a:br>
            <a:r>
              <a:rPr lang="en-SG" dirty="0"/>
              <a:t>   ⁃    Authorization/ constraints/ processes</a:t>
            </a:r>
            <a:br>
              <a:rPr lang="en-SG" dirty="0"/>
            </a:br>
            <a:br>
              <a:rPr lang="en-SG" dirty="0"/>
            </a:br>
            <a:r>
              <a:rPr lang="en-SG" dirty="0"/>
              <a:t>Detailed Blue-print planning:</a:t>
            </a:r>
            <a:br>
              <a:rPr lang="en-SG" dirty="0"/>
            </a:br>
            <a:r>
              <a:rPr lang="en-SG" dirty="0"/>
              <a:t>   ⁃    Further detail workshop topics</a:t>
            </a:r>
            <a:br>
              <a:rPr lang="en-SG" dirty="0"/>
            </a:br>
            <a:r>
              <a:rPr lang="en-SG" dirty="0"/>
              <a:t>   ⁃    Detailed Workshop schedule</a:t>
            </a:r>
            <a:br>
              <a:rPr lang="en-SG" dirty="0"/>
            </a:br>
            <a:r>
              <a:rPr lang="en-SG" dirty="0"/>
              <a:t>   ⁃    Detailed definition of desired outcome per workshop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Kick-Off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SG" dirty="0"/>
              <a:t>On-Site 9 May to 12 May</a:t>
            </a:r>
          </a:p>
        </p:txBody>
      </p:sp>
    </p:spTree>
    <p:extLst>
      <p:ext uri="{BB962C8B-B14F-4D97-AF65-F5344CB8AC3E}">
        <p14:creationId xmlns:p14="http://schemas.microsoft.com/office/powerpoint/2010/main" val="307422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SG" b="1" dirty="0"/>
              <a:t>Revisit overall process – project team (1h) </a:t>
            </a:r>
          </a:p>
          <a:p>
            <a:pPr lvl="1"/>
            <a:r>
              <a:rPr lang="en-SG" dirty="0"/>
              <a:t>Revisit key tasks to be performed </a:t>
            </a:r>
          </a:p>
          <a:p>
            <a:pPr lvl="1"/>
            <a:r>
              <a:rPr lang="en-SG" dirty="0"/>
              <a:t>Involved systems and user types, </a:t>
            </a:r>
          </a:p>
          <a:p>
            <a:pPr lvl="1"/>
            <a:r>
              <a:rPr lang="en-SG" dirty="0"/>
              <a:t>Define KPIs of CPQ system implementation</a:t>
            </a:r>
          </a:p>
          <a:p>
            <a:r>
              <a:rPr lang="en-SG" b="1" dirty="0"/>
              <a:t>Customer Request/ Sales support application (1h)</a:t>
            </a:r>
            <a:endParaRPr lang="en-SG" sz="1200" dirty="0"/>
          </a:p>
          <a:p>
            <a:pPr lvl="1"/>
            <a:r>
              <a:rPr lang="en-SG" dirty="0"/>
              <a:t>Differences between new LOI vs. Change?</a:t>
            </a:r>
          </a:p>
          <a:p>
            <a:pPr lvl="1"/>
            <a:r>
              <a:rPr lang="en-SG" dirty="0"/>
              <a:t>Which departments collaborate, which responsibilities?</a:t>
            </a:r>
          </a:p>
          <a:p>
            <a:r>
              <a:rPr lang="en-SG" b="1" dirty="0"/>
              <a:t>Data Collection/ Offer preparation (2.5h): </a:t>
            </a:r>
          </a:p>
          <a:p>
            <a:pPr lvl="1"/>
            <a:r>
              <a:rPr lang="en-SG" dirty="0"/>
              <a:t>Data Entry</a:t>
            </a:r>
          </a:p>
          <a:p>
            <a:pPr lvl="2"/>
            <a:r>
              <a:rPr lang="en-SG" sz="1200" dirty="0"/>
              <a:t>Who are the different user groups participating? Process of collaboration?</a:t>
            </a:r>
          </a:p>
          <a:p>
            <a:pPr lvl="2"/>
            <a:r>
              <a:rPr lang="en-SG" sz="1200" dirty="0"/>
              <a:t>Input data points break-up (cost breakdown, technical details, part price, development costs, prototype)</a:t>
            </a:r>
          </a:p>
          <a:p>
            <a:pPr lvl="2"/>
            <a:r>
              <a:rPr lang="en-SG" sz="1200" dirty="0"/>
              <a:t>Any calculations needed at this stage?</a:t>
            </a:r>
          </a:p>
          <a:p>
            <a:pPr lvl="2"/>
            <a:r>
              <a:rPr lang="en-SG" sz="1200" dirty="0"/>
              <a:t>Input/ handling of specific conditions, any special final ERP entry required for special conditions</a:t>
            </a:r>
          </a:p>
          <a:p>
            <a:pPr lvl="1"/>
            <a:r>
              <a:rPr lang="en-SG" dirty="0"/>
              <a:t>Calculation Support:</a:t>
            </a:r>
          </a:p>
          <a:p>
            <a:pPr lvl="2"/>
            <a:r>
              <a:rPr lang="en-SG" sz="1200" dirty="0"/>
              <a:t>External systems required for depreciation calculation</a:t>
            </a:r>
          </a:p>
          <a:p>
            <a:pPr lvl="2"/>
            <a:r>
              <a:rPr lang="en-SG" sz="1200" dirty="0"/>
              <a:t>Details on depreciation calculation</a:t>
            </a:r>
          </a:p>
          <a:p>
            <a:pPr lvl="2"/>
            <a:r>
              <a:rPr lang="en-SG" sz="1200" dirty="0"/>
              <a:t>Discussion on logistics tool</a:t>
            </a:r>
          </a:p>
          <a:p>
            <a:pPr lvl="1"/>
            <a:r>
              <a:rPr lang="en-SG" dirty="0"/>
              <a:t>Sales Planning</a:t>
            </a:r>
          </a:p>
          <a:p>
            <a:endParaRPr lang="en-SG" sz="100" dirty="0"/>
          </a:p>
          <a:p>
            <a:r>
              <a:rPr lang="en-SG" b="1" dirty="0"/>
              <a:t>TMA (1h)</a:t>
            </a:r>
          </a:p>
          <a:p>
            <a:pPr lvl="1"/>
            <a:r>
              <a:rPr lang="en-SG" dirty="0"/>
              <a:t>Output required: excel, PDF, etc.</a:t>
            </a:r>
          </a:p>
          <a:p>
            <a:r>
              <a:rPr lang="en-SG" b="1" dirty="0"/>
              <a:t>Sales Offer Setting (1h)</a:t>
            </a:r>
          </a:p>
          <a:p>
            <a:pPr lvl="1"/>
            <a:r>
              <a:rPr lang="en-SG" dirty="0"/>
              <a:t>Output required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SG" dirty="0"/>
              <a:t>Breakdown: Revisit Process, tasks of Key Users involved, Transactional Objects &amp; Documents</a:t>
            </a:r>
          </a:p>
        </p:txBody>
      </p:sp>
    </p:spTree>
    <p:extLst>
      <p:ext uri="{BB962C8B-B14F-4D97-AF65-F5344CB8AC3E}">
        <p14:creationId xmlns:p14="http://schemas.microsoft.com/office/powerpoint/2010/main" val="3096844781"/>
      </p:ext>
    </p:extLst>
  </p:cSld>
  <p:clrMapOvr>
    <a:masterClrMapping/>
  </p:clrMapOvr>
</p:sld>
</file>

<file path=ppt/theme/theme1.xml><?xml version="1.0" encoding="utf-8"?>
<a:theme xmlns:a="http://schemas.openxmlformats.org/drawingml/2006/main" name="In Mind">
  <a:themeElements>
    <a:clrScheme name="In Mind Colours_V2">
      <a:dk1>
        <a:srgbClr val="484C4F"/>
      </a:dk1>
      <a:lt1>
        <a:srgbClr val="FFFFFF"/>
      </a:lt1>
      <a:dk2>
        <a:srgbClr val="484C4F"/>
      </a:dk2>
      <a:lt2>
        <a:srgbClr val="FFFFFF"/>
      </a:lt2>
      <a:accent1>
        <a:srgbClr val="EC7504"/>
      </a:accent1>
      <a:accent2>
        <a:srgbClr val="EF3D23"/>
      </a:accent2>
      <a:accent3>
        <a:srgbClr val="FF901E"/>
      </a:accent3>
      <a:accent4>
        <a:srgbClr val="EB9C05"/>
      </a:accent4>
      <a:accent5>
        <a:srgbClr val="007D9F"/>
      </a:accent5>
      <a:accent6>
        <a:srgbClr val="0AA8EC"/>
      </a:accent6>
      <a:hlink>
        <a:srgbClr val="EC7504"/>
      </a:hlink>
      <a:folHlink>
        <a:srgbClr val="EC750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wrap="square" lIns="0" tIns="0" rIns="0" bIns="0" rtlCol="0" anchor="t" anchorCtr="0">
        <a:spAutoFit/>
      </a:bodyPr>
      <a:lstStyle>
        <a:defPPr algn="l" rtl="0">
          <a:defRPr sz="1200" b="0" i="0" u="none" strike="noStrike" kern="1200" dirty="0" smtClean="0">
            <a:ea typeface="+mj-ea"/>
            <a:cs typeface="+mj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 Mind PPT Template 16by9_31102016" id="{30D81384-C794-4D20-868C-D85700465F88}" vid="{31C936FE-B940-4FFD-96F0-663E7F432B8B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B98B3C75134F4A8CF07F67F6F624D1" ma:contentTypeVersion="4" ma:contentTypeDescription="Create a new document." ma:contentTypeScope="" ma:versionID="607d65e3a19e4a7e1baee70ab5ac7768">
  <xsd:schema xmlns:xsd="http://www.w3.org/2001/XMLSchema" xmlns:xs="http://www.w3.org/2001/XMLSchema" xmlns:p="http://schemas.microsoft.com/office/2006/metadata/properties" xmlns:ns2="98e07c49-8661-49ff-b37b-00ca16af693b" targetNamespace="http://schemas.microsoft.com/office/2006/metadata/properties" ma:root="true" ma:fieldsID="241c58217b757c1cb9966f388fa78fa5" ns2:_="">
    <xsd:import namespace="98e07c49-8661-49ff-b37b-00ca16af693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e07c49-8661-49ff-b37b-00ca16af693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DEBDFC5-4237-44C2-ADA2-7930A2E01E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e07c49-8661-49ff-b37b-00ca16af69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6F2077-5F17-4E31-852E-1634AC44FE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0B9841-928E-4120-80C3-9DAEB4586B5E}">
  <ds:schemaRefs>
    <ds:schemaRef ds:uri="98e07c49-8661-49ff-b37b-00ca16af693b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 Mind PPT Template 16by9_31102016</Template>
  <TotalTime>506</TotalTime>
  <Words>305</Words>
  <Application>Microsoft Office PowerPoint</Application>
  <PresentationFormat>Custom</PresentationFormat>
  <Paragraphs>70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Wingdings</vt:lpstr>
      <vt:lpstr>Calibri</vt:lpstr>
      <vt:lpstr>In Mind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keywords/>
  <dc:description/>
  <cp:lastModifiedBy>Falk Brauer</cp:lastModifiedBy>
  <cp:revision>48</cp:revision>
  <cp:lastPrinted>2014-07-15T03:04:47Z</cp:lastPrinted>
  <dcterms:created xsi:type="dcterms:W3CDTF">2017-01-16T06:32:17Z</dcterms:created>
  <dcterms:modified xsi:type="dcterms:W3CDTF">2017-04-28T10:48:45Z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0x01010079B98B3C75134F4A8CF07F67F6F624D1</vt:lpwstr>
  </property>
</Properties>
</file>